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8" r:id="rId4"/>
    <p:sldId id="258" r:id="rId5"/>
    <p:sldId id="259" r:id="rId6"/>
    <p:sldId id="260" r:id="rId7"/>
    <p:sldId id="265" r:id="rId8"/>
    <p:sldId id="269" r:id="rId9"/>
    <p:sldId id="257" r:id="rId10"/>
    <p:sldId id="283" r:id="rId11"/>
    <p:sldId id="281" r:id="rId12"/>
    <p:sldId id="286" r:id="rId13"/>
    <p:sldId id="272" r:id="rId14"/>
    <p:sldId id="282" r:id="rId15"/>
    <p:sldId id="287" r:id="rId1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8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B1B9-C2D5-455F-A5C8-3EFF0B941828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6F3C-03E3-459A-BD4A-9B8087E0F3D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308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193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35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02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78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06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43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83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05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15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6F3C-03E3-459A-BD4A-9B8087E0F3DE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6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77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2" descr="C:\Users\asiu\Desktop\BCPSQC_logo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15" y="6043711"/>
            <a:ext cx="553641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67544" y="6165304"/>
            <a:ext cx="75608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55576" y="62055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ck4q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:\Users\asiu\Desktop\Twitter_logo_gre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4" y="6254457"/>
            <a:ext cx="334092" cy="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5576" y="62055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ck4q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BCFF-3F0F-431A-B908-912A28554B0B}" type="datetimeFigureOut">
              <a:rPr lang="en-CA" smtClean="0"/>
              <a:t>20/06/2017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DE4D-4B6D-4F4B-99A7-0339E7F95D6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985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vn@bcpsqc.ca" TargetMode="External"/><Relationship Id="rId4" Type="http://schemas.openxmlformats.org/officeDocument/2006/relationships/hyperlink" Target="http://www.patientvoicesbc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ridout@bcpsqc.ca" TargetMode="External"/><Relationship Id="rId2" Type="http://schemas.openxmlformats.org/officeDocument/2006/relationships/hyperlink" Target="mailto:jbrown@bcpsqc.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824" y="476672"/>
            <a:ext cx="6334472" cy="1152128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Patient-Centred Care in Patient Medical Home Planning</a:t>
            </a:r>
            <a:endParaRPr lang="en-CA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9324" y="1555051"/>
            <a:ext cx="5907077" cy="649813"/>
          </a:xfrm>
        </p:spPr>
        <p:txBody>
          <a:bodyPr>
            <a:normAutofit/>
          </a:bodyPr>
          <a:lstStyle/>
          <a:p>
            <a:pPr algn="l"/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Engagement 101</a:t>
            </a:r>
            <a:endParaRPr lang="en-CA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asiu\Desktop\BCPSQC_logo_vãÆ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24" y="5733256"/>
            <a:ext cx="2306652" cy="7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23728" y="3284984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 Ridout</a:t>
            </a:r>
          </a:p>
          <a:p>
            <a:pPr algn="l">
              <a:spcBef>
                <a:spcPts val="0"/>
              </a:spcBef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Director, Patient &amp; Public Engagement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53" y="2564904"/>
            <a:ext cx="453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Jami Brown</a:t>
            </a: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Leader, Fraser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Valley Region</a:t>
            </a:r>
          </a:p>
        </p:txBody>
      </p:sp>
    </p:spTree>
    <p:extLst>
      <p:ext uri="{BB962C8B-B14F-4D97-AF65-F5344CB8AC3E}">
        <p14:creationId xmlns:p14="http://schemas.microsoft.com/office/powerpoint/2010/main" val="464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Principles of Authentic Engagement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People 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affected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 by a decision are involved in the process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Health care partners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commit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that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patient partner’s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input will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contribute to the final outcome.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Sustainable decisions are possible only when the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needs of all partners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have been recognized.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Principles of Authentic Engagement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perspectives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sought out and invited to participate.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partners are supported and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all necessary information to ensure that they are able to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participate fully right away.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 and other participants are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kept updated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the process about how their input is/has shaped the final decision.  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6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Common Concerns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Unreasonable expectations of patients</a:t>
            </a: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doesn’t have time or see value in engagement</a:t>
            </a: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 will focus on negative experiences</a:t>
            </a: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Maintaining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6154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1"/>
            <a:ext cx="4176464" cy="216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24" y="2708920"/>
            <a:ext cx="8743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F0"/>
                </a:solidFill>
                <a:latin typeface="Calibri" pitchFamily="34" charset="0"/>
              </a:rPr>
              <a:t>PVN is a community of BC patients, families and caregivers who collaborate with health care partners to bring change and improvement to the health care system based on their </a:t>
            </a:r>
            <a:r>
              <a:rPr lang="en-US" altLang="en-US" sz="2400" dirty="0" smtClean="0">
                <a:solidFill>
                  <a:srgbClr val="00B0F0"/>
                </a:solidFill>
                <a:latin typeface="Calibri" pitchFamily="34" charset="0"/>
              </a:rPr>
              <a:t>experience</a:t>
            </a:r>
            <a:endParaRPr lang="en-US" altLang="en-US" sz="2400" dirty="0">
              <a:solidFill>
                <a:srgbClr val="00B0F0"/>
              </a:solidFill>
              <a:latin typeface="Calibri" pitchFamily="34" charset="0"/>
            </a:endParaRPr>
          </a:p>
          <a:p>
            <a:endParaRPr lang="en-CA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179512" y="3213645"/>
            <a:ext cx="8839200" cy="2087563"/>
          </a:xfrm>
        </p:spPr>
        <p:txBody>
          <a:bodyPr/>
          <a:lstStyle/>
          <a:p>
            <a:pPr marL="0" indent="0" algn="ctr" eaLnBrk="1" hangingPunct="1">
              <a:spcBef>
                <a:spcPts val="725"/>
              </a:spcBef>
            </a:pPr>
            <a:endParaRPr lang="en-US" alt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CA" sz="1600" dirty="0"/>
          </a:p>
        </p:txBody>
      </p:sp>
      <p:sp>
        <p:nvSpPr>
          <p:cNvPr id="2" name="Rectangle 1"/>
          <p:cNvSpPr/>
          <p:nvPr/>
        </p:nvSpPr>
        <p:spPr>
          <a:xfrm>
            <a:off x="2286000" y="46049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CA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&amp; General Inquiries</a:t>
            </a:r>
          </a:p>
          <a:p>
            <a:pPr algn="ctr">
              <a:defRPr/>
            </a:pPr>
            <a:r>
              <a:rPr lang="en-CA" dirty="0">
                <a:hlinkClick r:id="rId4"/>
              </a:rPr>
              <a:t>www.patientvoicesbc.ca</a:t>
            </a:r>
            <a:r>
              <a:rPr lang="en-CA" dirty="0"/>
              <a:t>    </a:t>
            </a:r>
          </a:p>
          <a:p>
            <a:pPr algn="ctr">
              <a:defRPr/>
            </a:pPr>
            <a:r>
              <a:rPr lang="en-CA" dirty="0">
                <a:hlinkClick r:id="rId5"/>
              </a:rPr>
              <a:t>pvn@bcpsqc.ca</a:t>
            </a:r>
            <a:endParaRPr lang="en-CA" dirty="0"/>
          </a:p>
          <a:p>
            <a:pPr algn="ctr"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1-877-282-1919</a:t>
            </a:r>
          </a:p>
        </p:txBody>
      </p:sp>
    </p:spTree>
    <p:extLst>
      <p:ext uri="{BB962C8B-B14F-4D97-AF65-F5344CB8AC3E}">
        <p14:creationId xmlns:p14="http://schemas.microsoft.com/office/powerpoint/2010/main" val="10370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Thank you!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 have questions, please be in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touch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Jami Brown – Engagement Leader, Fraser Valley Region</a:t>
            </a:r>
          </a:p>
          <a:p>
            <a:pPr marL="0" indent="0" algn="ctr">
              <a:buNone/>
            </a:pPr>
            <a:r>
              <a:rPr lang="en-CA" sz="2000" dirty="0" smtClean="0">
                <a:hlinkClick r:id="rId2"/>
              </a:rPr>
              <a:t>jbrown@bcpsqc.ca</a:t>
            </a:r>
            <a:endParaRPr lang="en-CA" sz="2000" dirty="0" smtClean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 Ridout– Director, Patient &amp; Public Engagement</a:t>
            </a:r>
          </a:p>
          <a:p>
            <a:pPr marL="0" indent="0" algn="ctr">
              <a:buNone/>
            </a:pPr>
            <a:r>
              <a:rPr lang="en-CA" sz="2000" dirty="0" smtClean="0">
                <a:hlinkClick r:id="rId3"/>
              </a:rPr>
              <a:t>bridout@bcpsqc.ca</a:t>
            </a:r>
            <a:r>
              <a:rPr lang="en-CA" sz="2000" dirty="0" smtClean="0"/>
              <a:t> </a:t>
            </a:r>
          </a:p>
          <a:p>
            <a:pPr marL="0" indent="0" algn="ctr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131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Discussion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Consider:</a:t>
            </a:r>
          </a:p>
          <a:p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my role in patient engagement?</a:t>
            </a:r>
          </a:p>
          <a:p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could I engage my patients in the development of their Patient Medical Home?</a:t>
            </a:r>
            <a:endParaRPr lang="en-CA" sz="2800" dirty="0" smtClean="0"/>
          </a:p>
          <a:p>
            <a:pPr marL="0" indent="0" algn="ctr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16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C000"/>
                </a:solidFill>
              </a:rPr>
              <a:t>Disclosure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Staff members at the BC Patient Safety &amp; Quality Council </a:t>
            </a:r>
          </a:p>
          <a:p>
            <a:r>
              <a:rPr lang="en-CA" dirty="0" smtClean="0"/>
              <a:t>No other associations to disclose.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0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Management of Potential Bias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Material presented is unrelated to financial relationship with commercial entity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6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Learning Objectives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Illustrate the value of engagement.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skills to effectively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authentic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opportunity.</a:t>
            </a: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overcome myths about and barriers to patient engagement. 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FFC000"/>
                </a:solidFill>
              </a:rPr>
              <a:t>What is Patient- and Family-Centred Care?</a:t>
            </a:r>
            <a:endParaRPr lang="en-CA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 way of thinking and doing things that sees people using health and social services as equal partners in planning, developing and monitoring care to make sure it meets their needs.”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Principles:</a:t>
            </a:r>
          </a:p>
          <a:p>
            <a:r>
              <a:rPr lang="en-CA" sz="2400" b="1" dirty="0">
                <a:solidFill>
                  <a:srgbClr val="FFC000"/>
                </a:solidFill>
              </a:rPr>
              <a:t>Respect and dignity</a:t>
            </a:r>
            <a:endParaRPr lang="en-CA" sz="2400" dirty="0">
              <a:solidFill>
                <a:srgbClr val="FFC000"/>
              </a:solidFill>
            </a:endParaRPr>
          </a:p>
          <a:p>
            <a:r>
              <a:rPr lang="en-CA" sz="2400" b="1" dirty="0">
                <a:solidFill>
                  <a:srgbClr val="FFC000"/>
                </a:solidFill>
              </a:rPr>
              <a:t>Information sharing</a:t>
            </a:r>
            <a:endParaRPr lang="en-CA" sz="2400" dirty="0">
              <a:solidFill>
                <a:srgbClr val="FFC000"/>
              </a:solidFill>
            </a:endParaRPr>
          </a:p>
          <a:p>
            <a:r>
              <a:rPr lang="en-CA" sz="2400" b="1" dirty="0">
                <a:solidFill>
                  <a:srgbClr val="FFC000"/>
                </a:solidFill>
              </a:rPr>
              <a:t>Participation</a:t>
            </a:r>
          </a:p>
          <a:p>
            <a:r>
              <a:rPr lang="en-CA" sz="2400" b="1" dirty="0" smtClean="0">
                <a:solidFill>
                  <a:srgbClr val="FFC000"/>
                </a:solidFill>
              </a:rPr>
              <a:t>Collaboration</a:t>
            </a:r>
          </a:p>
          <a:p>
            <a:pPr marL="0" indent="0">
              <a:buNone/>
            </a:pPr>
            <a:endParaRPr lang="en-CA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CA" sz="1200" i="1" dirty="0" smtClean="0"/>
              <a:t>Sources: Health Innovation Network: South London &amp; Institute for Patient and Family Centered Care.</a:t>
            </a:r>
            <a:endParaRPr lang="en-CA" sz="1200" i="1" dirty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74" y="3284984"/>
            <a:ext cx="3134766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3 Domains of Engagement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1" y="1732445"/>
            <a:ext cx="7346317" cy="4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032321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Source: Integrated Primary and Community Care Patient and Public Engagement Framework, April 2011.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20066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Why do we engage patients?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67333"/>
            <a:ext cx="7992888" cy="452596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uild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partnerships with the public 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nform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 makers about public perspectives </a:t>
            </a:r>
          </a:p>
          <a:p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understanding of different perspectives 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rovide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forum for resolving issues </a:t>
            </a:r>
          </a:p>
          <a:p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communication between the health care system and the public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15" y="4113296"/>
            <a:ext cx="401077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Team Readiness 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70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595959"/>
                </a:solidFill>
                <a:ea typeface="ＭＳ Ｐゴシック" pitchFamily="34" charset="-128"/>
              </a:rPr>
              <a:t>I</a:t>
            </a:r>
            <a:r>
              <a:rPr lang="en-CA" sz="2400" dirty="0" smtClean="0">
                <a:solidFill>
                  <a:srgbClr val="595959"/>
                </a:solidFill>
                <a:ea typeface="ＭＳ Ｐゴシック" pitchFamily="34" charset="-128"/>
              </a:rPr>
              <a:t>mportance of patient and family participation in planning and decision-making?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ＭＳ Ｐゴシック" pitchFamily="34" charset="-128"/>
              </a:rPr>
              <a:t>Team preparation/review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ＭＳ Ｐゴシック" pitchFamily="34" charset="-128"/>
              </a:rPr>
              <a:t>Clearly defined goals/objectives</a:t>
            </a:r>
          </a:p>
          <a:p>
            <a:pPr>
              <a:buFont typeface="Arial" pitchFamily="34" charset="0"/>
              <a:buChar char="•"/>
            </a:pPr>
            <a:endParaRPr lang="en-CA" sz="20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 of families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providers are equally valid in planning and decision-making at the program level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4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ＭＳ Ｐゴシック" pitchFamily="34" charset="-128"/>
              </a:rPr>
              <a:t>Clarity of role – patient input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ＭＳ Ｐゴシック" pitchFamily="34" charset="-128"/>
              </a:rPr>
              <a:t>How is the input documented</a:t>
            </a:r>
          </a:p>
          <a:p>
            <a:pPr lvl="1">
              <a:buFont typeface="Arial" pitchFamily="34" charset="0"/>
              <a:buChar char="•"/>
            </a:pPr>
            <a:endParaRPr lang="en-CA" sz="20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marL="57150" indent="0">
              <a:buNone/>
            </a:pPr>
            <a:endParaRPr lang="en-CA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0">
              <a:buNone/>
            </a:pPr>
            <a:endParaRPr lang="en-CA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0">
              <a:buNone/>
            </a:pPr>
            <a:r>
              <a:rPr lang="en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 Checklist for Attitudes about Patients and Families as Advisors. Institute for Patient and Family-Centered Care.</a:t>
            </a:r>
            <a:endParaRPr lang="en-CA" sz="1200" i="1" dirty="0" smtClean="0">
              <a:solidFill>
                <a:srgbClr val="595959"/>
              </a:solidFill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34" y="450455"/>
            <a:ext cx="9718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6453336"/>
            <a:ext cx="3024336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000" dirty="0">
              <a:solidFill>
                <a:schemeClr val="tx1">
                  <a:lumMod val="65000"/>
                  <a:lumOff val="35000"/>
                </a:schemeClr>
              </a:solidFill>
              <a:latin typeface="Alright Sans Medium Italic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" y="1628800"/>
            <a:ext cx="903075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511</Words>
  <Application>Microsoft Office PowerPoint</Application>
  <PresentationFormat>On-screen Show (4:3)</PresentationFormat>
  <Paragraphs>85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Patient-Centred Care in Patient Medical Home Planning</vt:lpstr>
      <vt:lpstr>Disclosure </vt:lpstr>
      <vt:lpstr>Management of Potential Bias</vt:lpstr>
      <vt:lpstr>Learning Objectives</vt:lpstr>
      <vt:lpstr>What is Patient- and Family-Centred Care?</vt:lpstr>
      <vt:lpstr>3 Domains of Engagement</vt:lpstr>
      <vt:lpstr>Why do we engage patients?</vt:lpstr>
      <vt:lpstr>Team Readiness </vt:lpstr>
      <vt:lpstr>PowerPoint Presentation</vt:lpstr>
      <vt:lpstr>Principles of Authentic Engagement</vt:lpstr>
      <vt:lpstr>Principles of Authentic Engagement</vt:lpstr>
      <vt:lpstr>Common Concerns</vt:lpstr>
      <vt:lpstr>PowerPoint Presentation</vt:lpstr>
      <vt:lpstr>Thank you!</vt:lpstr>
      <vt:lpstr>Discussion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Siu</dc:creator>
  <cp:lastModifiedBy>BCMA</cp:lastModifiedBy>
  <cp:revision>80</cp:revision>
  <cp:lastPrinted>2016-10-24T19:49:33Z</cp:lastPrinted>
  <dcterms:created xsi:type="dcterms:W3CDTF">2016-04-21T17:26:55Z</dcterms:created>
  <dcterms:modified xsi:type="dcterms:W3CDTF">2017-06-20T18:03:48Z</dcterms:modified>
</cp:coreProperties>
</file>